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6" d="100"/>
          <a:sy n="8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CED48D-FBAB-4726-9475-A7A860F6696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F88485-E315-453E-A3CF-DA4EC5EDEE6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f/f1/Jean-Baptiste-Camille_Corot_-_Agostina_-_Google_Art_Project.jpg" TargetMode="External"/><Relationship Id="rId2" Type="http://schemas.openxmlformats.org/officeDocument/2006/relationships/hyperlink" Target="https://upload.wikimedia.org/wikipedia/commons/1/18/Jean-Baptiste-Camille_Corot_-_The_Cathedral_of_Chartres_-_WGA5282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9/93/Gustave_Courbet_-_Bonjour_Monsieur_Courbet_-_Mus%C3%A9e_Fabre.jpg" TargetMode="External"/><Relationship Id="rId2" Type="http://schemas.openxmlformats.org/officeDocument/2006/relationships/hyperlink" Target="https://upload.wikimedia.org/wikipedia/commons/thumb/a/a0/Gustave_Courbet_-_A_Burial_at_Ornans_-_Google_Art_Project_2.jpg/1200px-Gustave_Courbet_-_A_Burial_at_Ornans_-_Google_Art_Project_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trezdanslatelier.fr/img/tableau_courbet-low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milieu du 19</a:t>
            </a:r>
            <a:r>
              <a:rPr lang="fr-FR" sz="3200" baseline="30000" dirty="0" smtClean="0">
                <a:solidFill>
                  <a:schemeClr val="bg2">
                    <a:lumMod val="10000"/>
                  </a:schemeClr>
                </a:solidFill>
              </a:rPr>
              <a:t>ème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siècle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Le Réalisme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Les “Réalistes” s’intéressent aux choses et personnes</a:t>
            </a:r>
            <a:r>
              <a:rPr lang="fr-FR" sz="2800" u="sng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fr-FR" sz="2800" u="sng" dirty="0" err="1" smtClean="0">
                <a:solidFill>
                  <a:schemeClr val="bg2">
                    <a:lumMod val="10000"/>
                  </a:schemeClr>
                </a:solidFill>
              </a:rPr>
              <a:t>ordinaries</a:t>
            </a: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 et </a:t>
            </a:r>
            <a:r>
              <a:rPr lang="fr-FR" sz="2800" u="sng" dirty="0" err="1" smtClean="0">
                <a:solidFill>
                  <a:schemeClr val="bg2">
                    <a:lumMod val="10000"/>
                  </a:schemeClr>
                </a:solidFill>
              </a:rPr>
              <a:t>humbles</a:t>
            </a:r>
            <a:r>
              <a:rPr lang="fr-FR" sz="2800" dirty="0" err="1" smtClean="0">
                <a:solidFill>
                  <a:schemeClr val="bg2">
                    <a:lumMod val="10000"/>
                  </a:schemeClr>
                </a:solidFill>
              </a:rPr>
              <a:t>—SANS</a:t>
            </a: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 émotion. 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Ils NE s’intéressent PAS….</a:t>
            </a:r>
          </a:p>
          <a:p>
            <a:pPr>
              <a:buNone/>
            </a:pP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              1.  au patriotisme  (Le Néoclassicisme)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		   2.  au passé (Néoclassicisme)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		   3.  à l’</a:t>
            </a:r>
            <a:r>
              <a:rPr lang="fr-FR" sz="2800" dirty="0" err="1" smtClean="0">
                <a:solidFill>
                  <a:schemeClr val="bg2">
                    <a:lumMod val="10000"/>
                  </a:schemeClr>
                </a:solidFill>
              </a:rPr>
              <a:t>éxotique</a:t>
            </a: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 (Romantisme)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		   4. à l’émotion (Romantisme)</a:t>
            </a:r>
          </a:p>
          <a:p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C’est le moment du début de la photographie</a:t>
            </a:r>
            <a:endParaRPr lang="en-US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 Néoclassicisme a employé l’histoire pour enseigner</a:t>
            </a:r>
          </a:p>
          <a:p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 Romantisme a exalté les émotions de l’homme</a:t>
            </a:r>
          </a:p>
          <a:p>
            <a:pPr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 Réalisme montre l’homme comme il EST.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Il était le premier à s’intéresser à la </a:t>
            </a:r>
            <a:r>
              <a:rPr lang="fr-FR" sz="2800" u="sng" dirty="0" smtClean="0">
                <a:solidFill>
                  <a:schemeClr val="tx2">
                    <a:lumMod val="10000"/>
                  </a:schemeClr>
                </a:solidFill>
              </a:rPr>
              <a:t>nature</a:t>
            </a:r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 et les scènes de la </a:t>
            </a:r>
            <a:r>
              <a:rPr lang="fr-FR" sz="2800" u="sng" dirty="0" smtClean="0">
                <a:solidFill>
                  <a:schemeClr val="tx2">
                    <a:lumMod val="10000"/>
                  </a:schemeClr>
                </a:solidFill>
              </a:rPr>
              <a:t>campagne</a:t>
            </a:r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</a:p>
          <a:p>
            <a:endParaRPr lang="en-US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Il a quelquefois peint en</a:t>
            </a:r>
            <a:r>
              <a:rPr lang="fr-FR" sz="2800" u="sng" dirty="0" smtClean="0">
                <a:solidFill>
                  <a:schemeClr val="tx2">
                    <a:lumMod val="10000"/>
                  </a:schemeClr>
                </a:solidFill>
              </a:rPr>
              <a:t> plein air</a:t>
            </a:r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en-US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Il montre les gens très petits en face de la nature. </a:t>
            </a:r>
          </a:p>
          <a:p>
            <a:endParaRPr lang="en-US" sz="2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tx2">
                    <a:lumMod val="10000"/>
                  </a:schemeClr>
                </a:solidFill>
              </a:rPr>
              <a:t>Souvent, il n’y a pas de personnes dans ses tableaux. 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Jean-Baptiste-Camille Corot 1796-1875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La Cathédrale de Chartres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1830  -  La cathédrale éternelle au village du 19</a:t>
            </a:r>
            <a:r>
              <a:rPr lang="fr-FR" sz="3200" baseline="30000" dirty="0" smtClean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siècle</a:t>
            </a:r>
          </a:p>
          <a:p>
            <a:endParaRPr lang="fr-FR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Agostina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 1866 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- Le portrait d’une jeune femme de la campagne, pas riche ou noble</a:t>
            </a:r>
          </a:p>
          <a:p>
            <a:pPr>
              <a:buNone/>
            </a:pP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Il était un des premiers artistes à employer de </a:t>
            </a:r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</a:rPr>
              <a:t>vraies personnes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comme modèles. </a:t>
            </a:r>
          </a:p>
          <a:p>
            <a:pPr>
              <a:buNone/>
            </a:pP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Il était d’une famille riche mais il s’intéressait aux gens ordinaires et leurs difficultés. </a:t>
            </a:r>
          </a:p>
          <a:p>
            <a:pPr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Il était socialiste et avait beaucoup de problèmes à ca</a:t>
            </a:r>
            <a:r>
              <a:rPr lang="fr-FR" sz="3200" b="1" dirty="0" smtClean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se de sa politique.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Gustave Courbet 1819-1877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i="1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L’Enterrement à Ornans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1849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Les gens d’un village vont </a:t>
            </a:r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</a:rPr>
              <a:t>enterrer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un </a:t>
            </a:r>
            <a:r>
              <a:rPr lang="fr-FR" sz="3200" dirty="0" err="1" smtClean="0">
                <a:solidFill>
                  <a:schemeClr val="bg2">
                    <a:lumMod val="10000"/>
                  </a:schemeClr>
                </a:solidFill>
              </a:rPr>
              <a:t>ami—un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 homme </a:t>
            </a:r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</a:rPr>
              <a:t>inconnu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, pas un héro nationale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La Rencontre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 ou </a:t>
            </a:r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Bonjour, M. Courbet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 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1854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Symbolisme de l’artiste comme voyageur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200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L’Atelier de l’Artiste</a:t>
            </a:r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 1855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Une allégorie de l’importance de l’artiste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Les personnes sont vraies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L’artiste est au centre pour montrer son importance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2">
                    <a:lumMod val="10000"/>
                  </a:schemeClr>
                </a:solidFill>
              </a:rPr>
              <a:t>À droite, les Parisiens qui viennent pour apprendre et acheter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À gauche, les gens représentatifs de la vie de Courbet et son village natal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Le petit garçon symbolise l’œil innocent qui regarde l’art pour la première fois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La femme nue est la </a:t>
            </a:r>
            <a:r>
              <a:rPr lang="fr-FR" sz="3600" u="sng" dirty="0" smtClean="0">
                <a:solidFill>
                  <a:schemeClr val="bg2">
                    <a:lumMod val="10000"/>
                  </a:schemeClr>
                </a:solidFill>
              </a:rPr>
              <a:t>Vérité</a:t>
            </a:r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, la nature que l’artiste interprète pour nous.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La</a:t>
            </a:r>
            <a:r>
              <a:rPr lang="fr-FR" sz="3600" u="sng" dirty="0" smtClean="0">
                <a:solidFill>
                  <a:schemeClr val="bg2">
                    <a:lumMod val="10000"/>
                  </a:schemeClr>
                </a:solidFill>
              </a:rPr>
              <a:t> lumière </a:t>
            </a:r>
            <a:r>
              <a:rPr lang="fr-FR" sz="3600" dirty="0" smtClean="0">
                <a:solidFill>
                  <a:schemeClr val="bg2">
                    <a:lumMod val="10000"/>
                  </a:schemeClr>
                </a:solidFill>
              </a:rPr>
              <a:t>est au centre, autour de l’artiste parce que c’est lui qui donne la vie à tout.</a:t>
            </a:r>
            <a:endParaRPr lang="en-US" sz="36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2">
      <a:dk1>
        <a:srgbClr val="FEFAC9"/>
      </a:dk1>
      <a:lt1>
        <a:sysClr val="window" lastClr="FFFFFF"/>
      </a:lt1>
      <a:dk2>
        <a:srgbClr val="FEFAC9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</TotalTime>
  <Words>298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Constantia</vt:lpstr>
      <vt:lpstr>Wingdings 2</vt:lpstr>
      <vt:lpstr>Paper</vt:lpstr>
      <vt:lpstr>Le Réalisme  </vt:lpstr>
      <vt:lpstr>PowerPoint Presentation</vt:lpstr>
      <vt:lpstr>PowerPoint Presentation</vt:lpstr>
      <vt:lpstr> Jean-Baptiste-Camille Corot 1796-1875 </vt:lpstr>
      <vt:lpstr>PowerPoint Presentation</vt:lpstr>
      <vt:lpstr>Gustave Courbet 1819-1877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Réalisme</dc:title>
  <dc:creator>Owner</dc:creator>
  <cp:lastModifiedBy>Morgan Karen</cp:lastModifiedBy>
  <cp:revision>5</cp:revision>
  <dcterms:created xsi:type="dcterms:W3CDTF">2011-04-06T01:38:29Z</dcterms:created>
  <dcterms:modified xsi:type="dcterms:W3CDTF">2017-04-24T16:52:33Z</dcterms:modified>
</cp:coreProperties>
</file>