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86" d="100"/>
          <a:sy n="86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1AFE1-2066-4B0A-A0A2-D242D0F0E1EC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F24EB-286B-40EB-BE5F-F0A59A29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06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24EB-286B-40EB-BE5F-F0A59A292E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87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721D-FB84-41D4-8CAC-ED82B0A693C8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4C224A-3D90-4216-BB20-98B24E1B0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721D-FB84-41D4-8CAC-ED82B0A693C8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224A-3D90-4216-BB20-98B24E1B0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721D-FB84-41D4-8CAC-ED82B0A693C8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224A-3D90-4216-BB20-98B24E1B0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7F721D-FB84-41D4-8CAC-ED82B0A693C8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04C224A-3D90-4216-BB20-98B24E1B0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721D-FB84-41D4-8CAC-ED82B0A693C8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224A-3D90-4216-BB20-98B24E1B0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721D-FB84-41D4-8CAC-ED82B0A693C8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224A-3D90-4216-BB20-98B24E1B0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224A-3D90-4216-BB20-98B24E1B0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721D-FB84-41D4-8CAC-ED82B0A693C8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721D-FB84-41D4-8CAC-ED82B0A693C8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224A-3D90-4216-BB20-98B24E1B0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721D-FB84-41D4-8CAC-ED82B0A693C8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224A-3D90-4216-BB20-98B24E1B0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7F721D-FB84-41D4-8CAC-ED82B0A693C8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4C224A-3D90-4216-BB20-98B24E1B0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721D-FB84-41D4-8CAC-ED82B0A693C8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4C224A-3D90-4216-BB20-98B24E1B0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7F721D-FB84-41D4-8CAC-ED82B0A693C8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04C224A-3D90-4216-BB20-98B24E1B0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2/2f/Delacroix_-_La_Mort_de_Sardanapale_(1827)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pload.wikimedia.org/wikipedia/commons/thumb/5/5d/Eug%C3%A8ne_Delacroix_-_Le_28_Juillet._La_Libert%C3%A9_guidant_le_peuple.jpg/1200px-Eug%C3%A8ne_Delacroix_-_Le_28_Juillet._La_Libert%C3%A9_guidant_le_peuple.jp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wVWtPzTFI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-media-cache-ak0.pinimg.com/originals/67/98/4a/67984a50daddb23e3a440d8d131f5d2b.jpg" TargetMode="External"/><Relationship Id="rId2" Type="http://schemas.openxmlformats.org/officeDocument/2006/relationships/hyperlink" Target="https://s-media-cache-ak0.pinimg.com/originals/76/b6/d6/76b6d6c1c8b0fa38bb5b7e69c6bef399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pload.wikimedia.org/wikipedia/commons/thumb/1/15/JEAN_LOUIS_TH%C3%89ODORE_G%C3%89RICAULT_-_La_Balsa_de_la_Medusa_(Museo_del_Louvre,_1818-19).jpg/1200px-JEAN_LOUIS_TH%C3%89ODORE_G%C3%89RICAULT_-_La_Balsa_de_la_Medusa_(Museo_del_Louvre,_1818-19).jpg" TargetMode="External"/><Relationship Id="rId4" Type="http://schemas.openxmlformats.org/officeDocument/2006/relationships/hyperlink" Target="https://s-media-cache-ak0.pinimg.com/736x/1e/9c/54/1e9c54a942cbfdea89cdae7f1651be7a.jp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6/66/Eug%C3%A8ne_Delacroix_-_Le_Massacre_de_Scio.jpg" TargetMode="External"/><Relationship Id="rId2" Type="http://schemas.openxmlformats.org/officeDocument/2006/relationships/hyperlink" Target="https://www.histoire-image.org/sites/default/dor4_delacroix_001f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ploads6.wikiart.org/images/eugene-delacroix/portrait-of-paganini-1832(1)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Le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Romantisme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b="1" u="sng" dirty="0" smtClean="0">
                <a:solidFill>
                  <a:schemeClr val="bg1">
                    <a:lumMod val="10000"/>
                  </a:schemeClr>
                </a:solidFill>
                <a:hlinkClick r:id="rId3"/>
              </a:rPr>
              <a:t>La Mort de </a:t>
            </a:r>
            <a:r>
              <a:rPr lang="fr-FR" sz="3600" b="1" u="sng" dirty="0" err="1" smtClean="0">
                <a:solidFill>
                  <a:schemeClr val="bg1">
                    <a:lumMod val="10000"/>
                  </a:schemeClr>
                </a:solidFill>
                <a:hlinkClick r:id="rId3"/>
              </a:rPr>
              <a:t>Sardanaple</a:t>
            </a:r>
            <a:r>
              <a:rPr lang="fr-FR" sz="3600" b="1" u="sng" dirty="0" smtClean="0">
                <a:solidFill>
                  <a:schemeClr val="bg1">
                    <a:lumMod val="10000"/>
                  </a:schemeClr>
                </a:solidFill>
                <a:hlinkClick r:id="rId3"/>
              </a:rPr>
              <a:t> </a:t>
            </a:r>
            <a:r>
              <a:rPr lang="fr-FR" sz="3600" b="1" dirty="0" smtClean="0">
                <a:solidFill>
                  <a:schemeClr val="bg1">
                    <a:lumMod val="10000"/>
                  </a:schemeClr>
                </a:solidFill>
                <a:hlinkClick r:id="rId3"/>
              </a:rPr>
              <a:t>   </a:t>
            </a:r>
            <a:r>
              <a:rPr lang="fr-FR" sz="3600" b="1" dirty="0" smtClean="0">
                <a:solidFill>
                  <a:schemeClr val="bg1">
                    <a:lumMod val="10000"/>
                  </a:schemeClr>
                </a:solidFill>
              </a:rPr>
              <a:t>1827 </a:t>
            </a:r>
          </a:p>
          <a:p>
            <a:r>
              <a:rPr lang="fr-FR" sz="3600" b="1" dirty="0" smtClean="0">
                <a:solidFill>
                  <a:schemeClr val="bg1">
                    <a:lumMod val="10000"/>
                  </a:schemeClr>
                </a:solidFill>
              </a:rPr>
              <a:t> Un sultan qui va mourir fait tuer ses femmes et ses chevaux</a:t>
            </a:r>
            <a:endParaRPr lang="en-US" sz="36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sz="3600" b="1" u="sng" dirty="0" smtClean="0">
                <a:solidFill>
                  <a:schemeClr val="bg1">
                    <a:lumMod val="10000"/>
                  </a:schemeClr>
                </a:solidFill>
              </a:rPr>
              <a:t>Le Sultan de Maroc   </a:t>
            </a:r>
            <a:r>
              <a:rPr lang="fr-FR" sz="3600" b="1" dirty="0" smtClean="0">
                <a:solidFill>
                  <a:schemeClr val="bg1">
                    <a:lumMod val="10000"/>
                  </a:schemeClr>
                </a:solidFill>
              </a:rPr>
              <a:t>1834 </a:t>
            </a:r>
            <a:endParaRPr lang="en-US" sz="36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sz="3600" b="1" u="sng" dirty="0" smtClean="0">
                <a:solidFill>
                  <a:schemeClr val="bg1">
                    <a:lumMod val="10000"/>
                  </a:schemeClr>
                </a:solidFill>
                <a:hlinkClick r:id="rId4"/>
              </a:rPr>
              <a:t>La Liberté  Guidant le Peuple </a:t>
            </a:r>
            <a:r>
              <a:rPr lang="fr-FR" sz="3600" b="1" dirty="0" smtClean="0">
                <a:solidFill>
                  <a:schemeClr val="bg1">
                    <a:lumMod val="10000"/>
                  </a:schemeClr>
                </a:solidFill>
              </a:rPr>
              <a:t>1830 – L’importance de la liberté et l’horreur de la guerre</a:t>
            </a:r>
            <a:endParaRPr lang="en-US" sz="36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Victor Hugo – </a:t>
            </a:r>
            <a:r>
              <a:rPr lang="en-US" dirty="0" err="1" smtClean="0">
                <a:hlinkClick r:id="rId2"/>
              </a:rPr>
              <a:t>Demain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dés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l’Aube</a:t>
            </a:r>
            <a:r>
              <a:rPr lang="en-US" dirty="0" smtClean="0">
                <a:hlinkClick r:id="rId2"/>
              </a:rPr>
              <a:t>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Romantisme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littérature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383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1000-1789 la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monarchie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1792	1ere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République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	La Convention</a:t>
            </a:r>
          </a:p>
          <a:p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	La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Terreur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	La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Directoire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1799 Coup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D’Etat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Le Consulat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1804 L’Empire de Napoléon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Panorama Retrospective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chemeClr val="bg2">
                    <a:lumMod val="10000"/>
                  </a:schemeClr>
                </a:solidFill>
              </a:rPr>
              <a:t>1815 Coup D’Etat</a:t>
            </a:r>
            <a:endParaRPr lang="en-US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2">
                    <a:lumMod val="10000"/>
                  </a:schemeClr>
                </a:solidFill>
              </a:rPr>
              <a:t>	La Restauration de la Monarchie</a:t>
            </a:r>
            <a:endParaRPr lang="en-US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2">
                    <a:lumMod val="10000"/>
                  </a:schemeClr>
                </a:solidFill>
              </a:rPr>
              <a:t>		Louis XVIII</a:t>
            </a:r>
            <a:endParaRPr lang="en-US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2">
                    <a:lumMod val="10000"/>
                  </a:schemeClr>
                </a:solidFill>
              </a:rPr>
              <a:t>		Charles X</a:t>
            </a:r>
            <a:endParaRPr lang="en-US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2">
                    <a:lumMod val="10000"/>
                  </a:schemeClr>
                </a:solidFill>
              </a:rPr>
              <a:t>1830  Révolution de Juillet</a:t>
            </a:r>
            <a:endParaRPr lang="en-US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2">
                    <a:lumMod val="10000"/>
                  </a:schemeClr>
                </a:solidFill>
              </a:rPr>
              <a:t>	La Monarchie Constitutionnelle de Louis Philippe</a:t>
            </a:r>
            <a:endParaRPr lang="en-US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2">
                    <a:lumMod val="10000"/>
                  </a:schemeClr>
                </a:solidFill>
              </a:rPr>
              <a:t>1848  Révolution de Février</a:t>
            </a:r>
            <a:endParaRPr lang="en-US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2">
                    <a:lumMod val="10000"/>
                  </a:schemeClr>
                </a:solidFill>
              </a:rPr>
              <a:t>	La 2eme République</a:t>
            </a:r>
            <a:endParaRPr lang="en-US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2">
                    <a:lumMod val="10000"/>
                  </a:schemeClr>
                </a:solidFill>
              </a:rPr>
              <a:t>	Louis Napoléon devient Président</a:t>
            </a:r>
            <a:endParaRPr lang="en-US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b="1" dirty="0" smtClean="0">
                <a:solidFill>
                  <a:schemeClr val="bg2">
                    <a:lumMod val="10000"/>
                  </a:schemeClr>
                </a:solidFill>
              </a:rPr>
              <a:t>1851 Louis Napoléon devient Empereur Napoléon III</a:t>
            </a:r>
            <a:endParaRPr lang="en-US" sz="32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200" b="1" dirty="0" smtClean="0">
                <a:solidFill>
                  <a:schemeClr val="bg2">
                    <a:lumMod val="10000"/>
                  </a:schemeClr>
                </a:solidFill>
              </a:rPr>
              <a:t>1871 Coup D’Etat</a:t>
            </a:r>
            <a:endParaRPr lang="en-US" sz="32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200" b="1" dirty="0" smtClean="0">
                <a:solidFill>
                  <a:schemeClr val="bg2">
                    <a:lumMod val="10000"/>
                  </a:schemeClr>
                </a:solidFill>
              </a:rPr>
              <a:t>         La Commune – Le Socialisme</a:t>
            </a:r>
            <a:endParaRPr lang="en-US" sz="32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200" b="1" dirty="0" smtClean="0">
                <a:solidFill>
                  <a:schemeClr val="bg2">
                    <a:lumMod val="10000"/>
                  </a:schemeClr>
                </a:solidFill>
              </a:rPr>
              <a:t>1875 La 3eme République</a:t>
            </a:r>
            <a:endParaRPr lang="en-US" sz="32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200" b="1" dirty="0" smtClean="0">
                <a:solidFill>
                  <a:schemeClr val="bg2">
                    <a:lumMod val="10000"/>
                  </a:schemeClr>
                </a:solidFill>
              </a:rPr>
              <a:t>         Les Présidents</a:t>
            </a:r>
            <a:endParaRPr lang="en-US" sz="32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200" b="1" dirty="0" smtClean="0">
                <a:solidFill>
                  <a:schemeClr val="bg2">
                    <a:lumMod val="10000"/>
                  </a:schemeClr>
                </a:solidFill>
              </a:rPr>
              <a:t>1946 4eme République</a:t>
            </a:r>
            <a:endParaRPr lang="en-US" sz="32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200" b="1" dirty="0" smtClean="0">
                <a:solidFill>
                  <a:schemeClr val="bg2">
                    <a:lumMod val="10000"/>
                  </a:schemeClr>
                </a:solidFill>
              </a:rPr>
              <a:t>1958 5eme République – présent</a:t>
            </a:r>
            <a:endParaRPr lang="en-US" sz="32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33400" y="1219200"/>
            <a:ext cx="4040188" cy="762000"/>
          </a:xfrm>
        </p:spPr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Néoclassicisme</a:t>
            </a:r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38600" cy="4439128"/>
          </a:xfrm>
        </p:spPr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chemeClr val="bg1">
                    <a:lumMod val="10000"/>
                  </a:schemeClr>
                </a:solidFill>
              </a:rPr>
              <a:t>Beaucoup d’ordre</a:t>
            </a:r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1">
                    <a:lumMod val="10000"/>
                  </a:schemeClr>
                </a:solidFill>
              </a:rPr>
              <a:t>Les idées sont importantes</a:t>
            </a:r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1">
                    <a:lumMod val="10000"/>
                  </a:schemeClr>
                </a:solidFill>
              </a:rPr>
              <a:t>Les couleurs sombres</a:t>
            </a:r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1">
                    <a:lumMod val="10000"/>
                  </a:schemeClr>
                </a:solidFill>
              </a:rPr>
              <a:t>On s’intéresse à l’histoire des Grecs et Romains</a:t>
            </a:r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1">
                    <a:lumMod val="10000"/>
                  </a:schemeClr>
                </a:solidFill>
              </a:rPr>
              <a:t>Assez statique sans mouvement</a:t>
            </a:r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1">
                    <a:lumMod val="10000"/>
                  </a:schemeClr>
                </a:solidFill>
              </a:rPr>
              <a:t>L’artiste parle à la société (un groupe)</a:t>
            </a:r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9788" y="1676400"/>
            <a:ext cx="4038600" cy="4439128"/>
          </a:xfrm>
        </p:spPr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chemeClr val="bg1">
                    <a:lumMod val="10000"/>
                  </a:schemeClr>
                </a:solidFill>
              </a:rPr>
              <a:t>Sans ordre</a:t>
            </a:r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1">
                    <a:lumMod val="10000"/>
                  </a:schemeClr>
                </a:solidFill>
              </a:rPr>
              <a:t>Les émotions sont importantes</a:t>
            </a:r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1">
                    <a:lumMod val="10000"/>
                  </a:schemeClr>
                </a:solidFill>
              </a:rPr>
              <a:t>Plus de couleurs</a:t>
            </a:r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1">
                    <a:lumMod val="10000"/>
                  </a:schemeClr>
                </a:solidFill>
              </a:rPr>
              <a:t>On s’intéresse au Moyen Age, l’Afrique et l’Orient</a:t>
            </a:r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1">
                    <a:lumMod val="10000"/>
                  </a:schemeClr>
                </a:solidFill>
              </a:rPr>
              <a:t>Beaucoup de mouvement</a:t>
            </a:r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1">
                    <a:lumMod val="10000"/>
                  </a:schemeClr>
                </a:solidFill>
              </a:rPr>
              <a:t>L’artiste parle à l’individu</a:t>
            </a:r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</a:rPr>
              <a:t>Le </a:t>
            </a:r>
            <a:r>
              <a:rPr lang="en-US" sz="4000" dirty="0" err="1" smtClean="0">
                <a:solidFill>
                  <a:schemeClr val="bg1">
                    <a:lumMod val="10000"/>
                  </a:schemeClr>
                </a:solidFill>
              </a:rPr>
              <a:t>Romantisme</a:t>
            </a:r>
            <a:r>
              <a:rPr lang="en-US" sz="4000" dirty="0" smtClean="0">
                <a:solidFill>
                  <a:schemeClr val="bg1">
                    <a:lumMod val="10000"/>
                  </a:schemeClr>
                </a:solidFill>
              </a:rPr>
              <a:t> – “Roman” = “Histoire”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Le CONTRAIRE de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</a:rPr>
              <a:t>Néoclassicisme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>
          <a:xfrm>
            <a:off x="4572000" y="914400"/>
            <a:ext cx="4040188" cy="685800"/>
          </a:xfrm>
        </p:spPr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Romantisme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4000" b="1" dirty="0" smtClean="0">
                <a:solidFill>
                  <a:schemeClr val="bg1">
                    <a:lumMod val="10000"/>
                  </a:schemeClr>
                </a:solidFill>
              </a:rPr>
              <a:t>Il aimait monter les chevaux dangereux </a:t>
            </a:r>
            <a:endParaRPr lang="en-US" sz="40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sz="4000" b="1" dirty="0" smtClean="0">
                <a:solidFill>
                  <a:schemeClr val="bg1">
                    <a:lumMod val="10000"/>
                  </a:schemeClr>
                </a:solidFill>
              </a:rPr>
              <a:t>Il a étudié les cadavres pour représenter très exactement la mort</a:t>
            </a:r>
            <a:endParaRPr lang="en-US" sz="40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sz="4000" b="1" dirty="0" smtClean="0">
                <a:solidFill>
                  <a:schemeClr val="bg1">
                    <a:lumMod val="10000"/>
                  </a:schemeClr>
                </a:solidFill>
              </a:rPr>
              <a:t>Il s’intéresse aux gens fous</a:t>
            </a:r>
            <a:endParaRPr lang="en-US" sz="40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sz="4000" b="1" dirty="0" smtClean="0">
                <a:solidFill>
                  <a:schemeClr val="bg1">
                    <a:lumMod val="10000"/>
                  </a:schemeClr>
                </a:solidFill>
              </a:rPr>
              <a:t>Il est mort, jeune, après être tombé d’un cheval</a:t>
            </a:r>
            <a:endParaRPr lang="en-US" sz="40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bg2">
                    <a:lumMod val="10000"/>
                  </a:schemeClr>
                </a:solidFill>
              </a:rPr>
              <a:t>Théodore Géricault 1791-1824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b="1" u="sng" dirty="0" smtClean="0">
                <a:solidFill>
                  <a:schemeClr val="bg1">
                    <a:lumMod val="10000"/>
                  </a:schemeClr>
                </a:solidFill>
                <a:hlinkClick r:id="rId2"/>
              </a:rPr>
              <a:t>Le Cuirassier   </a:t>
            </a:r>
            <a:r>
              <a:rPr lang="fr-FR" sz="3200" b="1" dirty="0" smtClean="0">
                <a:solidFill>
                  <a:schemeClr val="bg1">
                    <a:lumMod val="10000"/>
                  </a:schemeClr>
                </a:solidFill>
                <a:hlinkClick r:id="rId2"/>
              </a:rPr>
              <a:t>1814</a:t>
            </a:r>
            <a:endParaRPr lang="en-US" sz="32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sz="3200" b="1" u="sng" dirty="0" smtClean="0">
                <a:solidFill>
                  <a:schemeClr val="bg1">
                    <a:lumMod val="10000"/>
                  </a:schemeClr>
                </a:solidFill>
                <a:hlinkClick r:id="rId3"/>
              </a:rPr>
              <a:t>La Folle </a:t>
            </a:r>
            <a:endParaRPr lang="en-US" sz="3200" b="1" u="sng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sz="3200" b="1" u="sng" dirty="0" smtClean="0">
                <a:solidFill>
                  <a:schemeClr val="bg1">
                    <a:lumMod val="10000"/>
                  </a:schemeClr>
                </a:solidFill>
                <a:hlinkClick r:id="rId4"/>
              </a:rPr>
              <a:t>Après la Mort   </a:t>
            </a:r>
            <a:r>
              <a:rPr lang="fr-FR" sz="3200" b="1" dirty="0" smtClean="0">
                <a:solidFill>
                  <a:schemeClr val="bg1">
                    <a:lumMod val="10000"/>
                  </a:schemeClr>
                </a:solidFill>
                <a:hlinkClick r:id="rId4"/>
              </a:rPr>
              <a:t>1818 </a:t>
            </a:r>
            <a:r>
              <a:rPr lang="fr-FR" sz="3200" b="1" dirty="0" smtClean="0">
                <a:solidFill>
                  <a:schemeClr val="bg1">
                    <a:lumMod val="10000"/>
                  </a:schemeClr>
                </a:solidFill>
              </a:rPr>
              <a:t>– une tête décapitée</a:t>
            </a:r>
            <a:endParaRPr lang="en-US" sz="32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sz="3200" b="1" u="sng" dirty="0" smtClean="0">
                <a:solidFill>
                  <a:schemeClr val="bg1">
                    <a:lumMod val="10000"/>
                  </a:schemeClr>
                </a:solidFill>
                <a:hlinkClick r:id="rId5"/>
              </a:rPr>
              <a:t>Le Radeau de la Méduse </a:t>
            </a:r>
            <a:r>
              <a:rPr lang="fr-FR" sz="3200" b="1" dirty="0" smtClean="0">
                <a:solidFill>
                  <a:schemeClr val="bg1">
                    <a:lumMod val="10000"/>
                  </a:schemeClr>
                </a:solidFill>
              </a:rPr>
              <a:t>– 1818 Une pyramide de morts et mourants. Des vivants cherchent l’horizon pour un bateau.   </a:t>
            </a:r>
            <a:endParaRPr lang="en-US" sz="32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200" b="1" dirty="0" smtClean="0">
                <a:solidFill>
                  <a:schemeClr val="bg1">
                    <a:lumMod val="10000"/>
                  </a:schemeClr>
                </a:solidFill>
              </a:rPr>
              <a:t>Il s’intéresse à la littérature (la poésie, le drame)</a:t>
            </a:r>
            <a:endParaRPr lang="en-US" sz="32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sz="3200" b="1" dirty="0" smtClean="0">
                <a:solidFill>
                  <a:schemeClr val="bg1">
                    <a:lumMod val="10000"/>
                  </a:schemeClr>
                </a:solidFill>
              </a:rPr>
              <a:t>Il a joué les pièces de Shakespeare (</a:t>
            </a:r>
            <a:r>
              <a:rPr lang="fr-FR" sz="3200" b="1" u="sng" dirty="0" smtClean="0">
                <a:solidFill>
                  <a:schemeClr val="bg1">
                    <a:lumMod val="10000"/>
                  </a:schemeClr>
                </a:solidFill>
              </a:rPr>
              <a:t>Hamlet</a:t>
            </a:r>
            <a:r>
              <a:rPr lang="fr-FR" sz="3200" b="1" dirty="0" smtClean="0">
                <a:solidFill>
                  <a:schemeClr val="bg1">
                    <a:lumMod val="10000"/>
                  </a:schemeClr>
                </a:solidFill>
              </a:rPr>
              <a:t>)</a:t>
            </a:r>
            <a:endParaRPr lang="en-US" sz="32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sz="3200" b="1" dirty="0" smtClean="0">
                <a:solidFill>
                  <a:schemeClr val="bg1">
                    <a:lumMod val="10000"/>
                  </a:schemeClr>
                </a:solidFill>
              </a:rPr>
              <a:t>Il a beaucoup voyagé en Afrique</a:t>
            </a:r>
            <a:endParaRPr lang="en-US" sz="32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sz="3200" b="1" dirty="0" smtClean="0">
                <a:solidFill>
                  <a:schemeClr val="bg1">
                    <a:lumMod val="10000"/>
                  </a:schemeClr>
                </a:solidFill>
              </a:rPr>
              <a:t>Il a préféré la liberté des animaux </a:t>
            </a:r>
            <a:r>
              <a:rPr lang="fr-FR" sz="3200" b="1" u="sng" dirty="0" smtClean="0">
                <a:solidFill>
                  <a:schemeClr val="bg1">
                    <a:lumMod val="10000"/>
                  </a:schemeClr>
                </a:solidFill>
              </a:rPr>
              <a:t>sauvages</a:t>
            </a:r>
            <a:r>
              <a:rPr lang="fr-FR" sz="3200" b="1" dirty="0" smtClean="0">
                <a:solidFill>
                  <a:schemeClr val="bg1">
                    <a:lumMod val="10000"/>
                  </a:schemeClr>
                </a:solidFill>
              </a:rPr>
              <a:t> aux règles de la société</a:t>
            </a:r>
          </a:p>
          <a:p>
            <a:r>
              <a:rPr lang="fr-FR" sz="3200" b="1" dirty="0" smtClean="0">
                <a:solidFill>
                  <a:schemeClr val="bg1">
                    <a:lumMod val="10000"/>
                  </a:schemeClr>
                </a:solidFill>
              </a:rPr>
              <a:t>Il a détesté Ingres comme représentant de la société  </a:t>
            </a:r>
            <a:endParaRPr lang="en-US" sz="32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bg1">
                    <a:lumMod val="10000"/>
                  </a:schemeClr>
                </a:solidFill>
              </a:rPr>
              <a:t>Eugène Delacroix 1789 – 1863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72000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2">
                    <a:lumMod val="10000"/>
                  </a:schemeClr>
                </a:solidFill>
              </a:rPr>
              <a:t>Le Maroc</a:t>
            </a:r>
            <a:endParaRPr lang="en-US" sz="3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600" b="1" dirty="0" smtClean="0">
                <a:solidFill>
                  <a:schemeClr val="bg2">
                    <a:lumMod val="10000"/>
                  </a:schemeClr>
                </a:solidFill>
              </a:rPr>
              <a:t>Les animaux sauvages</a:t>
            </a:r>
            <a:endParaRPr lang="en-US" sz="3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600" b="1" dirty="0" smtClean="0">
                <a:solidFill>
                  <a:schemeClr val="bg2">
                    <a:lumMod val="10000"/>
                  </a:schemeClr>
                </a:solidFill>
              </a:rPr>
              <a:t>Les scènes de violence</a:t>
            </a:r>
            <a:endParaRPr lang="en-US" sz="3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600" b="1" u="sng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Dante et Virgil en Enfer</a:t>
            </a:r>
            <a:r>
              <a:rPr lang="fr-FR" sz="3600" b="1" dirty="0" smtClean="0">
                <a:solidFill>
                  <a:schemeClr val="bg2">
                    <a:lumMod val="10000"/>
                  </a:schemeClr>
                </a:solidFill>
              </a:rPr>
              <a:t>	1822</a:t>
            </a:r>
            <a:endParaRPr lang="en-US" sz="3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600" b="1" u="sng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Massacre à </a:t>
            </a:r>
            <a:r>
              <a:rPr lang="fr-FR" sz="3600" b="1" u="sng" dirty="0" err="1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Scio</a:t>
            </a:r>
            <a:r>
              <a:rPr lang="fr-FR" sz="3600" b="1" u="sng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   </a:t>
            </a:r>
            <a:r>
              <a:rPr lang="fr-FR" sz="3600" b="1" dirty="0" smtClean="0">
                <a:solidFill>
                  <a:schemeClr val="bg2">
                    <a:lumMod val="10000"/>
                  </a:schemeClr>
                </a:solidFill>
              </a:rPr>
              <a:t>1823 – un village grec détruit pendant la guerre civile de Grèce</a:t>
            </a:r>
            <a:endParaRPr lang="en-US" sz="3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600" b="1" u="sng" dirty="0" smtClean="0">
                <a:solidFill>
                  <a:schemeClr val="bg2">
                    <a:lumMod val="10000"/>
                  </a:schemeClr>
                </a:solidFill>
                <a:hlinkClick r:id="rId4"/>
              </a:rPr>
              <a:t>Paganini</a:t>
            </a:r>
            <a:endParaRPr lang="en-US" sz="3600" b="1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2192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Il a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</a:rPr>
              <a:t>peint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…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2">
      <a:dk1>
        <a:srgbClr val="FEFAC9"/>
      </a:dk1>
      <a:lt1>
        <a:sysClr val="window" lastClr="FFFFFF"/>
      </a:lt1>
      <a:dk2>
        <a:srgbClr val="FEFAC9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310</TotalTime>
  <Words>296</Words>
  <Application>Microsoft Office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Paper</vt:lpstr>
      <vt:lpstr>Le Romantisme </vt:lpstr>
      <vt:lpstr>Panorama Retrospective </vt:lpstr>
      <vt:lpstr>PowerPoint Presentation</vt:lpstr>
      <vt:lpstr>PowerPoint Presentation</vt:lpstr>
      <vt:lpstr>    Le Romantisme – “Roman” = “Histoire” Le CONTRAIRE de Néoclassicisme</vt:lpstr>
      <vt:lpstr>Théodore Géricault 1791-1824 </vt:lpstr>
      <vt:lpstr>PowerPoint Presentation</vt:lpstr>
      <vt:lpstr>Eugène Delacroix 1789 – 1863 </vt:lpstr>
      <vt:lpstr>Il a peint…</vt:lpstr>
      <vt:lpstr>PowerPoint Presentation</vt:lpstr>
      <vt:lpstr>Le Romantisme dans la littérature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Romantisme</dc:title>
  <dc:creator>Owner</dc:creator>
  <cp:lastModifiedBy>Morgan Karen</cp:lastModifiedBy>
  <cp:revision>14</cp:revision>
  <dcterms:created xsi:type="dcterms:W3CDTF">2011-04-16T03:51:12Z</dcterms:created>
  <dcterms:modified xsi:type="dcterms:W3CDTF">2017-04-11T16:45:40Z</dcterms:modified>
</cp:coreProperties>
</file>