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60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28D2-01BE-4879-826C-1C2A1C1ECDC5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3EEA-3EB9-4C5B-AF52-AE6E0EB1EB2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28D2-01BE-4879-826C-1C2A1C1ECDC5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3EEA-3EB9-4C5B-AF52-AE6E0EB1E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28D2-01BE-4879-826C-1C2A1C1ECDC5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3EEA-3EB9-4C5B-AF52-AE6E0EB1E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28D2-01BE-4879-826C-1C2A1C1ECDC5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3EEA-3EB9-4C5B-AF52-AE6E0EB1E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28D2-01BE-4879-826C-1C2A1C1ECDC5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3EEA-3EB9-4C5B-AF52-AE6E0EB1EB2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28D2-01BE-4879-826C-1C2A1C1ECDC5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3EEA-3EB9-4C5B-AF52-AE6E0EB1E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28D2-01BE-4879-826C-1C2A1C1ECDC5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3EEA-3EB9-4C5B-AF52-AE6E0EB1EB2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28D2-01BE-4879-826C-1C2A1C1ECDC5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3EEA-3EB9-4C5B-AF52-AE6E0EB1E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28D2-01BE-4879-826C-1C2A1C1ECDC5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3EEA-3EB9-4C5B-AF52-AE6E0EB1E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28D2-01BE-4879-826C-1C2A1C1ECDC5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3EEA-3EB9-4C5B-AF52-AE6E0EB1EB2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28D2-01BE-4879-826C-1C2A1C1ECDC5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3EEA-3EB9-4C5B-AF52-AE6E0EB1E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4D728D2-01BE-4879-826C-1C2A1C1ECDC5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20A3EEA-3EB9-4C5B-AF52-AE6E0EB1EB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-media-cache-ak0.pinimg.com/originals/3f/4e/a8/3f4ea844971adcbf218f16ee7e4f1fa1.jpg" TargetMode="External"/><Relationship Id="rId2" Type="http://schemas.openxmlformats.org/officeDocument/2006/relationships/hyperlink" Target="https://upload.wikimedia.org/wikipedia/commons/thumb/6/67/A_Sunday_on_La_Grande_Jatte%2C_Georges_Seurat%2C_1884.png/1280px-A_Sunday_on_La_Grande_Jatte%2C_Georges_Seurat%2C_1884.p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h5.ggpht.com/aoGboHZRIk65ZcfxM9Ld1LCkg6RxH0rYcHVVaAXfZp8cAMbXRuKtLJacZv5_=s1200" TargetMode="External"/><Relationship Id="rId2" Type="http://schemas.openxmlformats.org/officeDocument/2006/relationships/hyperlink" Target="https://upload.wikimedia.org/wikipedia/commons/thumb/2/27/Henri_de_Toulouse-Lautrec_-_At_the_Moulin_Rouge_-_Google_Art_Project.jpg/1200px-Henri_de_Toulouse-Lautrec_-_At_the_Moulin_Rouge_-_Google_Art_Project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ploads2.wikiart.org/images/henri-de-toulouse-lautrec/jane-avril-1893.jp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softheartworld.com/wp-content/uploads/2014/03/ste-v05.jpg" TargetMode="External"/><Relationship Id="rId2" Type="http://schemas.openxmlformats.org/officeDocument/2006/relationships/hyperlink" Target="http://static.skynetblogs.be/media/127560/3283224976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evoir-de-philosophie.com/images_dissertations/220266.jpg" TargetMode="External"/><Relationship Id="rId4" Type="http://schemas.openxmlformats.org/officeDocument/2006/relationships/hyperlink" Target="http://images.metmuseum.org/CRDImages/ep/web-large/DP317780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ngoghaventure.com/francais/etsesamis/roulinfamille/pere439.jpg" TargetMode="External"/><Relationship Id="rId2" Type="http://schemas.openxmlformats.org/officeDocument/2006/relationships/hyperlink" Target="https://s-media-cache-ak0.pinimg.com/originals/d2/ce/1a/d2ce1ab9b60d6e5c69b68d9508c22a7b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GJpaN5QnUPs" TargetMode="External"/><Relationship Id="rId5" Type="http://schemas.openxmlformats.org/officeDocument/2006/relationships/hyperlink" Target="http://lh6.ggpht.com/HlgucZ0ylJAfZgusynnUwxNIgIp5htNhShF559x3dRXiuy_UdP3UQVLYW6c=s1200" TargetMode="External"/><Relationship Id="rId4" Type="http://schemas.openxmlformats.org/officeDocument/2006/relationships/hyperlink" Target="https://www.google.com/search?q=van+gogh+autoportrait&amp;tbm=isch&amp;imgil=v56J6wn4QkJ8zM:;-870h-6alYZ1VM;https%3A%2F%2Fwww.pinterest.com%2Fexplore%2Fvan-gogh-self-portrait%2F&amp;source=iu&amp;pf=m&amp;fir=v56J6wn4QkJ8zM:,-870h-6alYZ1VM,_&amp;usg=__rGTWTCwlXRp8nCYeCNqGO2qjyuY%3D&amp;biw=1416&amp;bih=767&amp;ved=0ahUKEwjPsd6pwvTTAhUhxVQKHUt-DX4QyjcIjgE&amp;ei=df4aWY-jC6GK0wLL_LXwBw#imgdii=84srQdia6qPr8M:&amp;imgrc=v56J6wn4QkJ8zM: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3.amazonaws.com/everystockphoto/fspid31/24/30/87/5/artgallery-chesterdale-collection-2430875-o.jpg" TargetMode="External"/><Relationship Id="rId2" Type="http://schemas.openxmlformats.org/officeDocument/2006/relationships/hyperlink" Target="https://classconnection.s3.amazonaws.com/539/flashcards/5197539/jpg/0032_self_portrait_with_halo-1456968473D0D54EF3D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pload.wikimedia.org/wikipedia/commons/e/e4/Paul_Gauguin_-_Paysage_avec_la_femme_bretonne_Deux.j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 Post </a:t>
            </a:r>
            <a:r>
              <a:rPr lang="en-US" dirty="0" err="1" smtClean="0"/>
              <a:t>Impressionnisme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8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b="1" u="sng" dirty="0">
                <a:hlinkClick r:id="rId2"/>
              </a:rPr>
              <a:t>La Grande Jatte </a:t>
            </a:r>
            <a:r>
              <a:rPr lang="fr-FR" sz="3200" b="1" dirty="0"/>
              <a:t>1889</a:t>
            </a:r>
          </a:p>
          <a:p>
            <a:r>
              <a:rPr lang="fr-FR" sz="3200" b="1" u="sng" dirty="0" smtClean="0">
                <a:hlinkClick r:id="rId3"/>
              </a:rPr>
              <a:t>Le Cirque </a:t>
            </a:r>
            <a:r>
              <a:rPr lang="fr-FR" sz="3200" b="1" dirty="0" smtClean="0"/>
              <a:t>1891</a:t>
            </a:r>
            <a:endParaRPr lang="fr-FR" sz="3200" b="1" dirty="0"/>
          </a:p>
          <a:p>
            <a:r>
              <a:rPr lang="fr-FR" sz="3200" b="1" dirty="0" smtClean="0"/>
              <a:t>Il </a:t>
            </a:r>
            <a:r>
              <a:rPr lang="fr-FR" sz="3200" b="1" dirty="0"/>
              <a:t>a voulu plus de forme et solidité que les impressionnistes.</a:t>
            </a:r>
          </a:p>
          <a:p>
            <a:r>
              <a:rPr lang="fr-FR" sz="3200" b="1" dirty="0"/>
              <a:t>Il n’a pas montré ses émotions dans ses peintures (comme Van Gogh a fait).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1300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Henri de Toulouse-Lautrec 1864-1901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Il </a:t>
            </a:r>
            <a:r>
              <a:rPr lang="fr-FR" sz="3200" dirty="0"/>
              <a:t>était nain (</a:t>
            </a:r>
            <a:r>
              <a:rPr lang="fr-FR" sz="3200" dirty="0" err="1"/>
              <a:t>dwarf</a:t>
            </a:r>
            <a:r>
              <a:rPr lang="fr-FR" sz="3200" dirty="0"/>
              <a:t>) à cause de deux accidents</a:t>
            </a:r>
          </a:p>
          <a:p>
            <a:r>
              <a:rPr lang="fr-FR" sz="3200" dirty="0"/>
              <a:t>Parce qu’il était d’une famille très riche, il n’avait pas besoin de vendre ses tableaux.</a:t>
            </a:r>
          </a:p>
          <a:p>
            <a:r>
              <a:rPr lang="fr-FR" sz="3200" dirty="0"/>
              <a:t>Il aimait les couleurs des impressionnistes et la vie de la ville, mais il a développé son propre style.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292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Il a employé beaucoup de lignes et de grands espaces (</a:t>
            </a:r>
            <a:r>
              <a:rPr lang="fr-FR" b="1" dirty="0" err="1"/>
              <a:t>spaces</a:t>
            </a:r>
            <a:r>
              <a:rPr lang="fr-FR" b="1" dirty="0"/>
              <a:t>) de couleurs vives.</a:t>
            </a:r>
          </a:p>
          <a:p>
            <a:r>
              <a:rPr lang="fr-FR" b="1" dirty="0"/>
              <a:t>Il aimait les silhouettes (profile/</a:t>
            </a:r>
            <a:r>
              <a:rPr lang="fr-FR" b="1" dirty="0" err="1"/>
              <a:t>outlines</a:t>
            </a:r>
            <a:r>
              <a:rPr lang="fr-FR" b="1" dirty="0"/>
              <a:t>). </a:t>
            </a:r>
          </a:p>
          <a:p>
            <a:r>
              <a:rPr lang="fr-FR" b="1" dirty="0"/>
              <a:t>Il a peint 	</a:t>
            </a:r>
          </a:p>
          <a:p>
            <a:r>
              <a:rPr lang="fr-FR" b="1" dirty="0"/>
              <a:t>	Les cabarets (</a:t>
            </a:r>
            <a:r>
              <a:rPr lang="fr-FR" b="1" dirty="0" err="1"/>
              <a:t>nightclubs</a:t>
            </a:r>
            <a:r>
              <a:rPr lang="fr-FR" b="1" dirty="0"/>
              <a:t>)</a:t>
            </a:r>
          </a:p>
          <a:p>
            <a:r>
              <a:rPr lang="fr-FR" b="1" dirty="0"/>
              <a:t>	Les danseuses</a:t>
            </a:r>
          </a:p>
          <a:p>
            <a:r>
              <a:rPr lang="fr-FR" b="1" dirty="0"/>
              <a:t>	Les chevaux</a:t>
            </a:r>
          </a:p>
          <a:p>
            <a:r>
              <a:rPr lang="fr-FR" b="1" dirty="0"/>
              <a:t>	Le cirque</a:t>
            </a:r>
          </a:p>
          <a:p>
            <a:r>
              <a:rPr lang="fr-FR" b="1" dirty="0"/>
              <a:t>Il a admiré le mouvement.</a:t>
            </a:r>
          </a:p>
          <a:p>
            <a:r>
              <a:rPr lang="fr-FR" b="1" dirty="0"/>
              <a:t>Il a fait des affiches (des posters) pour ses amis des cabarets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90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>
                <a:hlinkClick r:id="rId2"/>
              </a:rPr>
              <a:t>Au Moulin Rouge </a:t>
            </a:r>
            <a:r>
              <a:rPr lang="fr-FR" b="1" dirty="0" smtClean="0"/>
              <a:t>1892</a:t>
            </a:r>
          </a:p>
          <a:p>
            <a:endParaRPr lang="fr-FR" b="1" dirty="0"/>
          </a:p>
          <a:p>
            <a:r>
              <a:rPr lang="fr-FR" b="1" u="sng" dirty="0">
                <a:hlinkClick r:id="rId3"/>
              </a:rPr>
              <a:t>La Goulue </a:t>
            </a:r>
            <a:r>
              <a:rPr lang="fr-FR" b="1" dirty="0"/>
              <a:t>1892 (une danseuse</a:t>
            </a:r>
            <a:r>
              <a:rPr lang="fr-FR" b="1" dirty="0" smtClean="0"/>
              <a:t>)</a:t>
            </a:r>
          </a:p>
          <a:p>
            <a:endParaRPr lang="fr-FR" b="1" dirty="0"/>
          </a:p>
          <a:p>
            <a:r>
              <a:rPr lang="fr-FR" b="1" u="sng" dirty="0">
                <a:hlinkClick r:id="rId4"/>
              </a:rPr>
              <a:t>Jane Avril </a:t>
            </a:r>
            <a:r>
              <a:rPr lang="fr-FR" b="1" dirty="0"/>
              <a:t>1893 (une danseuse</a:t>
            </a:r>
            <a:r>
              <a:rPr lang="fr-FR" b="1" dirty="0" smtClean="0"/>
              <a:t>)</a:t>
            </a:r>
          </a:p>
          <a:p>
            <a:endParaRPr lang="fr-FR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47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Paul Cézanne 1839-1906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b="1" dirty="0" smtClean="0"/>
              <a:t>Il </a:t>
            </a:r>
            <a:r>
              <a:rPr lang="fr-FR" sz="3200" b="1" dirty="0"/>
              <a:t>s’intéressait à la géométrie en art</a:t>
            </a:r>
          </a:p>
          <a:p>
            <a:r>
              <a:rPr lang="fr-FR" sz="3200" b="1" dirty="0"/>
              <a:t>Ses compositions étaient des petits plans (</a:t>
            </a:r>
            <a:r>
              <a:rPr lang="fr-FR" sz="3200" b="1" dirty="0" err="1"/>
              <a:t>geometric</a:t>
            </a:r>
            <a:r>
              <a:rPr lang="fr-FR" sz="3200" b="1" dirty="0"/>
              <a:t> planes) de couleur </a:t>
            </a:r>
          </a:p>
          <a:p>
            <a:r>
              <a:rPr lang="fr-FR" sz="3200" b="1" dirty="0"/>
              <a:t>Il a employé un pinceau (</a:t>
            </a:r>
            <a:r>
              <a:rPr lang="fr-FR" sz="3200" b="1" dirty="0" err="1"/>
              <a:t>artist’s</a:t>
            </a:r>
            <a:r>
              <a:rPr lang="fr-FR" sz="3200" b="1" dirty="0"/>
              <a:t> </a:t>
            </a:r>
            <a:r>
              <a:rPr lang="fr-FR" sz="3200" b="1" dirty="0" err="1"/>
              <a:t>brush</a:t>
            </a:r>
            <a:r>
              <a:rPr lang="fr-FR" sz="3200" b="1" dirty="0"/>
              <a:t>) très large pour faire ses plans.</a:t>
            </a:r>
          </a:p>
          <a:p>
            <a:r>
              <a:rPr lang="fr-FR" sz="3200" b="1" dirty="0"/>
              <a:t>Il a peint beaucoup de natures mortes (</a:t>
            </a:r>
            <a:r>
              <a:rPr lang="fr-FR" sz="3200" b="1" dirty="0" err="1"/>
              <a:t>still</a:t>
            </a:r>
            <a:r>
              <a:rPr lang="fr-FR" sz="3200" b="1" dirty="0"/>
              <a:t> life) et paysages (</a:t>
            </a:r>
            <a:r>
              <a:rPr lang="fr-FR" sz="3200" b="1" dirty="0" err="1"/>
              <a:t>landscapes</a:t>
            </a:r>
            <a:r>
              <a:rPr lang="fr-FR" sz="3200" b="1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1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b="1" dirty="0"/>
              <a:t>Il a travaillé très lentement.</a:t>
            </a:r>
          </a:p>
          <a:p>
            <a:r>
              <a:rPr lang="fr-FR" sz="3600" b="1" dirty="0"/>
              <a:t>Les impressionnistes ont voulu effacer (</a:t>
            </a:r>
            <a:r>
              <a:rPr lang="fr-FR" sz="3600" b="1" dirty="0" err="1"/>
              <a:t>erase</a:t>
            </a:r>
            <a:r>
              <a:rPr lang="fr-FR" sz="3600" b="1" dirty="0"/>
              <a:t>) la forme, Cézanne l’a exagérée.</a:t>
            </a:r>
          </a:p>
          <a:p>
            <a:r>
              <a:rPr lang="fr-FR" sz="3600" b="1" dirty="0"/>
              <a:t>Après Cézanne, c’est l’art moderne, l’art abstrait (abstract)</a:t>
            </a:r>
          </a:p>
          <a:p>
            <a:r>
              <a:rPr lang="fr-FR" sz="3600" b="1" dirty="0"/>
              <a:t>Il était l’inspiration de Picasso.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39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b="1" u="sng" dirty="0">
                <a:hlinkClick r:id="rId2"/>
              </a:rPr>
              <a:t>Nature Morte</a:t>
            </a:r>
            <a:endParaRPr lang="fr-FR" sz="3600" b="1" u="sng" dirty="0"/>
          </a:p>
          <a:p>
            <a:r>
              <a:rPr lang="fr-FR" sz="3600" b="1" u="sng" dirty="0">
                <a:hlinkClick r:id="rId3"/>
              </a:rPr>
              <a:t>Le Mont Sainte Victoire</a:t>
            </a:r>
            <a:endParaRPr lang="fr-FR" sz="3600" b="1" u="sng" dirty="0"/>
          </a:p>
          <a:p>
            <a:r>
              <a:rPr lang="fr-FR" sz="3600" b="1" u="sng" dirty="0">
                <a:hlinkClick r:id="rId4"/>
              </a:rPr>
              <a:t>Madame Cézanne</a:t>
            </a:r>
            <a:endParaRPr lang="fr-FR" sz="3600" b="1" u="sng" dirty="0"/>
          </a:p>
          <a:p>
            <a:r>
              <a:rPr lang="fr-FR" sz="3600" b="1" u="sng" dirty="0">
                <a:hlinkClick r:id="rId5"/>
              </a:rPr>
              <a:t>Les Joueurs de Cartes </a:t>
            </a:r>
            <a:r>
              <a:rPr lang="fr-FR" sz="3600" b="1" dirty="0"/>
              <a:t>1893-1896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40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L’Impressionnism</a:t>
            </a:r>
            <a:r>
              <a:rPr lang="en-US" sz="2800" b="1" dirty="0" smtClean="0"/>
              <a:t>   vs.    Le Post -</a:t>
            </a:r>
            <a:r>
              <a:rPr lang="en-US" sz="2800" b="1" dirty="0" err="1" smtClean="0"/>
              <a:t>Impressionnisme</a:t>
            </a:r>
            <a:endParaRPr lang="en-US" sz="28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z="3100" b="1" dirty="0" smtClean="0"/>
              <a:t>Les couleurs claires</a:t>
            </a:r>
          </a:p>
          <a:p>
            <a:pPr marL="0" indent="0">
              <a:buNone/>
            </a:pPr>
            <a:r>
              <a:rPr lang="fr-FR" sz="3100" b="1" dirty="0" smtClean="0"/>
              <a:t>	</a:t>
            </a:r>
          </a:p>
          <a:p>
            <a:r>
              <a:rPr lang="fr-FR" sz="3100" b="1" smtClean="0"/>
              <a:t>Les formes </a:t>
            </a:r>
            <a:r>
              <a:rPr lang="fr-FR" sz="3100" b="1" dirty="0" smtClean="0"/>
              <a:t>ne sont pas importantes	</a:t>
            </a:r>
          </a:p>
          <a:p>
            <a:r>
              <a:rPr lang="fr-FR" sz="3100" b="1" dirty="0" smtClean="0"/>
              <a:t>Les lignes sont faibles (</a:t>
            </a:r>
            <a:r>
              <a:rPr lang="fr-FR" sz="3100" b="1" dirty="0" err="1" smtClean="0"/>
              <a:t>weak</a:t>
            </a:r>
            <a:r>
              <a:rPr lang="fr-FR" sz="3100" b="1" dirty="0" smtClean="0"/>
              <a:t>)</a:t>
            </a:r>
            <a:endParaRPr lang="fr-FR" sz="3100" b="1" dirty="0"/>
          </a:p>
          <a:p>
            <a:r>
              <a:rPr lang="fr-FR" sz="3100" b="1" dirty="0" smtClean="0"/>
              <a:t>On peint vite pour capturer le moment</a:t>
            </a:r>
          </a:p>
          <a:p>
            <a:endParaRPr lang="fr-FR" sz="3100" b="1" dirty="0"/>
          </a:p>
          <a:p>
            <a:r>
              <a:rPr lang="fr-FR" sz="3100" b="1" dirty="0" smtClean="0"/>
              <a:t>L’œil est important			</a:t>
            </a:r>
          </a:p>
          <a:p>
            <a:r>
              <a:rPr lang="fr-FR" sz="3100" b="1" dirty="0" smtClean="0"/>
              <a:t>On montre la réalité changée par la lumière </a:t>
            </a:r>
            <a:r>
              <a:rPr lang="fr-FR" b="1" dirty="0" smtClean="0"/>
              <a:t>	</a:t>
            </a:r>
            <a:endParaRPr lang="en-US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z="3100" b="1" dirty="0" smtClean="0"/>
              <a:t>Les couleurs très vives (</a:t>
            </a:r>
            <a:r>
              <a:rPr lang="fr-FR" sz="3100" b="1" dirty="0" err="1" smtClean="0"/>
              <a:t>lively</a:t>
            </a:r>
            <a:r>
              <a:rPr lang="fr-FR" sz="3100" b="1" dirty="0" smtClean="0"/>
              <a:t>)</a:t>
            </a:r>
          </a:p>
          <a:p>
            <a:r>
              <a:rPr lang="fr-FR" sz="3100" b="1" dirty="0" smtClean="0"/>
              <a:t>Les formes sont très importantes</a:t>
            </a:r>
          </a:p>
          <a:p>
            <a:r>
              <a:rPr lang="en-US" sz="3100" b="1" dirty="0" smtClean="0"/>
              <a:t>Les </a:t>
            </a:r>
            <a:r>
              <a:rPr lang="en-US" sz="3100" b="1" dirty="0" err="1" smtClean="0"/>
              <a:t>lignes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sont</a:t>
            </a:r>
            <a:r>
              <a:rPr lang="en-US" sz="3100" b="1" dirty="0" smtClean="0"/>
              <a:t> fortes</a:t>
            </a:r>
          </a:p>
          <a:p>
            <a:pPr marL="0" indent="0">
              <a:buNone/>
            </a:pPr>
            <a:endParaRPr lang="en-US" sz="3100" b="1" dirty="0" smtClean="0"/>
          </a:p>
          <a:p>
            <a:r>
              <a:rPr lang="fr-FR" sz="3100" b="1" dirty="0" smtClean="0"/>
              <a:t>On réfléchit et fait des études avant de peindre</a:t>
            </a:r>
          </a:p>
          <a:p>
            <a:r>
              <a:rPr lang="fr-FR" sz="3100" b="1" dirty="0" smtClean="0"/>
              <a:t>l’esprit c’est plus important que l’œil</a:t>
            </a:r>
          </a:p>
          <a:p>
            <a:r>
              <a:rPr lang="fr-FR" sz="3100" b="1" dirty="0" smtClean="0"/>
              <a:t>On s’intéresse au symbolisme des couleurs et pas à la réalité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4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Vincent Van Gogh  1853 – 1890</a:t>
            </a:r>
            <a:br>
              <a:rPr lang="nl-NL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b="1" dirty="0" smtClean="0"/>
              <a:t>Il est né aux Pays Bas (</a:t>
            </a:r>
            <a:r>
              <a:rPr lang="fr-FR" sz="3200" b="1" dirty="0" err="1" smtClean="0"/>
              <a:t>Netherlands</a:t>
            </a:r>
            <a:r>
              <a:rPr lang="fr-FR" sz="3200" b="1" dirty="0" smtClean="0"/>
              <a:t>) mais il a passé la plupart de sa vie en France.</a:t>
            </a:r>
          </a:p>
          <a:p>
            <a:pPr marL="0" indent="0">
              <a:buNone/>
            </a:pPr>
            <a:endParaRPr lang="fr-FR" sz="3200" b="1" dirty="0" smtClean="0"/>
          </a:p>
          <a:p>
            <a:r>
              <a:rPr lang="fr-FR" sz="3200" b="1" dirty="0" smtClean="0"/>
              <a:t>Il a fait beaucoup de métiers avant de devenir artiste à l’âge de 25 ans.</a:t>
            </a:r>
          </a:p>
          <a:p>
            <a:pPr marL="0" indent="0">
              <a:buNone/>
            </a:pPr>
            <a:endParaRPr lang="fr-FR" sz="3200" b="1" dirty="0" smtClean="0"/>
          </a:p>
          <a:p>
            <a:r>
              <a:rPr lang="fr-FR" sz="3200" b="1" dirty="0" smtClean="0"/>
              <a:t>Son frère, Théo, l’a encouragé et aidé.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18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b="1" dirty="0" smtClean="0"/>
              <a:t>Pour lui, les couleurs sont symboliques</a:t>
            </a:r>
          </a:p>
          <a:p>
            <a:r>
              <a:rPr lang="fr-FR" sz="3600" b="1" dirty="0" smtClean="0"/>
              <a:t>Le bleu = la divinité</a:t>
            </a:r>
          </a:p>
          <a:p>
            <a:r>
              <a:rPr lang="fr-FR" sz="3600" b="1" dirty="0" smtClean="0"/>
              <a:t>Le jaune = l’amitié</a:t>
            </a:r>
          </a:p>
          <a:p>
            <a:r>
              <a:rPr lang="fr-FR" sz="3600" b="1" dirty="0" smtClean="0"/>
              <a:t>Le rouge = les passions de l’homme, les mauvaises choses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5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b="1" u="sng" dirty="0" smtClean="0">
                <a:hlinkClick r:id="rId2"/>
              </a:rPr>
              <a:t>Les Tournesols  1887 </a:t>
            </a:r>
            <a:r>
              <a:rPr lang="fr-FR" sz="3200" b="1" dirty="0" smtClean="0"/>
              <a:t>(</a:t>
            </a:r>
            <a:r>
              <a:rPr lang="fr-FR" sz="3200" b="1" dirty="0" err="1" smtClean="0"/>
              <a:t>Sunflowers</a:t>
            </a:r>
            <a:r>
              <a:rPr lang="fr-FR" sz="3200" b="1" dirty="0" smtClean="0"/>
              <a:t>)</a:t>
            </a:r>
          </a:p>
          <a:p>
            <a:r>
              <a:rPr lang="fr-FR" sz="3200" b="1" u="sng" dirty="0" smtClean="0">
                <a:hlinkClick r:id="rId3"/>
              </a:rPr>
              <a:t>Le Facteur </a:t>
            </a:r>
            <a:r>
              <a:rPr lang="fr-FR" sz="3200" b="1" u="sng" dirty="0" err="1" smtClean="0">
                <a:hlinkClick r:id="rId3"/>
              </a:rPr>
              <a:t>Roulin</a:t>
            </a:r>
            <a:r>
              <a:rPr lang="fr-FR" sz="3200" b="1" u="sng" dirty="0" smtClean="0">
                <a:hlinkClick r:id="rId3"/>
              </a:rPr>
              <a:t> </a:t>
            </a:r>
            <a:r>
              <a:rPr lang="fr-FR" sz="3200" b="1" dirty="0" smtClean="0"/>
              <a:t>1888</a:t>
            </a:r>
          </a:p>
          <a:p>
            <a:r>
              <a:rPr lang="fr-FR" sz="3200" b="1" u="sng" dirty="0" smtClean="0">
                <a:hlinkClick r:id="rId4"/>
              </a:rPr>
              <a:t>Autoportrait </a:t>
            </a:r>
            <a:r>
              <a:rPr lang="fr-FR" sz="3200" b="1" u="sng" dirty="0" smtClean="0"/>
              <a:t> </a:t>
            </a:r>
          </a:p>
          <a:p>
            <a:r>
              <a:rPr lang="fr-FR" sz="3200" b="1" u="sng" dirty="0" smtClean="0">
                <a:hlinkClick r:id="rId5"/>
              </a:rPr>
              <a:t>La Nuit Étoilée 1889 </a:t>
            </a:r>
            <a:r>
              <a:rPr lang="fr-FR" sz="3200" b="1" dirty="0" smtClean="0"/>
              <a:t>(</a:t>
            </a:r>
            <a:r>
              <a:rPr lang="fr-FR" sz="3200" b="1" dirty="0" err="1" smtClean="0"/>
              <a:t>Starry</a:t>
            </a:r>
            <a:r>
              <a:rPr lang="fr-FR" sz="3200" b="1" dirty="0" smtClean="0"/>
              <a:t> Night)</a:t>
            </a:r>
          </a:p>
          <a:p>
            <a:endParaRPr lang="fr-FR" sz="3200" b="1" dirty="0"/>
          </a:p>
          <a:p>
            <a:r>
              <a:rPr lang="fr-FR" sz="3200" b="1" dirty="0" smtClean="0">
                <a:hlinkClick r:id="rId6"/>
              </a:rPr>
              <a:t>L’histoire de l’oreille de Van Gogh</a:t>
            </a:r>
            <a:endParaRPr lang="fr-FR" sz="32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5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 Gauguin 1848-1903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r>
              <a:rPr lang="fr-FR" sz="3200" b="1" dirty="0"/>
              <a:t>Il était un businessman avec une femme et six enfants mais il a tout quitté pour devenir artiste.</a:t>
            </a:r>
          </a:p>
          <a:p>
            <a:r>
              <a:rPr lang="fr-FR" sz="3200" b="1" dirty="0"/>
              <a:t>Il était très égoïste.</a:t>
            </a:r>
          </a:p>
          <a:p>
            <a:r>
              <a:rPr lang="fr-FR" sz="3200" b="1" dirty="0"/>
              <a:t>Il a habité en Bretagne, à</a:t>
            </a:r>
            <a:r>
              <a:rPr lang="fr-FR" sz="3200" b="1" dirty="0" smtClean="0"/>
              <a:t> </a:t>
            </a:r>
            <a:r>
              <a:rPr lang="fr-FR" sz="3200" b="1" dirty="0"/>
              <a:t>la Martinique, et à Tahiti.</a:t>
            </a:r>
          </a:p>
          <a:p>
            <a:r>
              <a:rPr lang="fr-FR" sz="3200" b="1" dirty="0"/>
              <a:t>Il a symbolisé la nature mais ses symboles sont très personnels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02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b="1" dirty="0"/>
              <a:t>Il a voulu créer un art primitif, décoratif et simple.</a:t>
            </a:r>
          </a:p>
          <a:p>
            <a:r>
              <a:rPr lang="fr-FR" sz="3600" b="1" dirty="0"/>
              <a:t>Il était obsédé par l’idée de la retour à la nature et à la simplicité de la vie primitive.</a:t>
            </a:r>
          </a:p>
          <a:p>
            <a:r>
              <a:rPr lang="fr-FR" sz="3600" b="1" dirty="0"/>
              <a:t>Ses couleurs sont brillantes, les formes plates, l’atmosphère mystérieux.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99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b="1" u="sng" dirty="0">
                <a:hlinkClick r:id="rId2"/>
              </a:rPr>
              <a:t>Autoportrait</a:t>
            </a:r>
            <a:r>
              <a:rPr lang="fr-FR" sz="3200" b="1" dirty="0">
                <a:hlinkClick r:id="rId2"/>
              </a:rPr>
              <a:t> </a:t>
            </a:r>
            <a:r>
              <a:rPr lang="fr-FR" sz="3200" b="1" dirty="0"/>
              <a:t>1889</a:t>
            </a:r>
          </a:p>
          <a:p>
            <a:r>
              <a:rPr lang="fr-FR" sz="3200" b="1" u="sng" dirty="0">
                <a:hlinkClick r:id="rId3"/>
              </a:rPr>
              <a:t>Fatata Te Miti  </a:t>
            </a:r>
            <a:r>
              <a:rPr lang="fr-FR" sz="3200" b="1" dirty="0"/>
              <a:t>1892</a:t>
            </a:r>
          </a:p>
          <a:p>
            <a:r>
              <a:rPr lang="fr-FR" sz="3200" b="1" u="sng" dirty="0">
                <a:hlinkClick r:id="rId4"/>
              </a:rPr>
              <a:t>Paysage Bretonne </a:t>
            </a:r>
            <a:r>
              <a:rPr lang="fr-FR" sz="3200" b="1" dirty="0"/>
              <a:t>1886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44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Georges Seurat 1859-1891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r>
              <a:rPr lang="fr-FR" sz="3200" b="1" dirty="0"/>
              <a:t>Il </a:t>
            </a:r>
            <a:r>
              <a:rPr lang="fr-FR" sz="3200" b="1" dirty="0" smtClean="0"/>
              <a:t>s’intéresse </a:t>
            </a:r>
            <a:r>
              <a:rPr lang="fr-FR" sz="3200" b="1" dirty="0"/>
              <a:t>à la lumière et aux couleurs, comme Monet, mais il a travaillé très lentement.</a:t>
            </a:r>
          </a:p>
          <a:p>
            <a:r>
              <a:rPr lang="fr-FR" sz="3200" b="1" dirty="0"/>
              <a:t>Il a employé les petits points de couleur pour créer un ensemble visuel (Le Pointillisme).</a:t>
            </a:r>
          </a:p>
          <a:p>
            <a:r>
              <a:rPr lang="fr-FR" sz="3200" b="1" dirty="0"/>
              <a:t>Il a employé les maths et la physique pour formuler ses compositions.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55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367</TotalTime>
  <Words>550</Words>
  <Application>Microsoft Office PowerPoint</Application>
  <PresentationFormat>On-screen Show (4:3)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Clarity</vt:lpstr>
      <vt:lpstr>Le Post Impressionnisme</vt:lpstr>
      <vt:lpstr>L’Impressionnism   vs.    Le Post -Impressionnisme</vt:lpstr>
      <vt:lpstr> Vincent Van Gogh  1853 – 1890 </vt:lpstr>
      <vt:lpstr>PowerPoint Presentation</vt:lpstr>
      <vt:lpstr>PowerPoint Presentation</vt:lpstr>
      <vt:lpstr>Paul Gauguin 1848-1903</vt:lpstr>
      <vt:lpstr>PowerPoint Presentation</vt:lpstr>
      <vt:lpstr>PowerPoint Presentation</vt:lpstr>
      <vt:lpstr>Georges Seurat 1859-1891</vt:lpstr>
      <vt:lpstr>PowerPoint Presentation</vt:lpstr>
      <vt:lpstr>Henri de Toulouse-Lautrec 1864-1901 </vt:lpstr>
      <vt:lpstr>PowerPoint Presentation</vt:lpstr>
      <vt:lpstr>PowerPoint Presentation</vt:lpstr>
      <vt:lpstr>Paul Cézanne 1839-1906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Post Impressionnisme</dc:title>
  <dc:creator>Morgan Karen</dc:creator>
  <cp:lastModifiedBy>Morgan Karen</cp:lastModifiedBy>
  <cp:revision>18</cp:revision>
  <dcterms:created xsi:type="dcterms:W3CDTF">2011-05-19T14:28:54Z</dcterms:created>
  <dcterms:modified xsi:type="dcterms:W3CDTF">2017-05-17T15:22:42Z</dcterms:modified>
</cp:coreProperties>
</file>